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 id="2147375455"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81689D-0AA1-4666-93CC-DBE25AB407D0}" v="2" dt="2026-02-02T10:49:54.2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346" autoAdjust="0"/>
  </p:normalViewPr>
  <p:slideViewPr>
    <p:cSldViewPr snapToGrid="0">
      <p:cViewPr>
        <p:scale>
          <a:sx n="86" d="100"/>
          <a:sy n="86" d="100"/>
        </p:scale>
        <p:origin x="-474"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Oddy" userId="bfae4f2a-4e73-4e2e-8758-2261aace672b" providerId="ADAL" clId="{A4EFC25F-772F-4CE9-AA25-A720B290C582}"/>
    <pc:docChg chg="undo custSel modSld">
      <pc:chgData name="Anna Oddy" userId="bfae4f2a-4e73-4e2e-8758-2261aace672b" providerId="ADAL" clId="{A4EFC25F-772F-4CE9-AA25-A720B290C582}" dt="2026-02-02T11:42:17.567" v="179" actId="20577"/>
      <pc:docMkLst>
        <pc:docMk/>
      </pc:docMkLst>
      <pc:sldChg chg="modSp mod">
        <pc:chgData name="Anna Oddy" userId="bfae4f2a-4e73-4e2e-8758-2261aace672b" providerId="ADAL" clId="{A4EFC25F-772F-4CE9-AA25-A720B290C582}" dt="2026-02-02T11:42:17.567" v="179" actId="20577"/>
        <pc:sldMkLst>
          <pc:docMk/>
          <pc:sldMk cId="1578481628" sldId="2147375455"/>
        </pc:sldMkLst>
        <pc:graphicFrameChg chg="mod modGraphic">
          <ac:chgData name="Anna Oddy" userId="bfae4f2a-4e73-4e2e-8758-2261aace672b" providerId="ADAL" clId="{A4EFC25F-772F-4CE9-AA25-A720B290C582}" dt="2026-02-02T10:49:25.270" v="129" actId="255"/>
          <ac:graphicFrameMkLst>
            <pc:docMk/>
            <pc:sldMk cId="1578481628" sldId="2147375455"/>
            <ac:graphicFrameMk id="4" creationId="{C08458DD-BD8E-7F1D-8060-0C974B91C836}"/>
          </ac:graphicFrameMkLst>
        </pc:graphicFrameChg>
        <pc:graphicFrameChg chg="mod modGraphic">
          <ac:chgData name="Anna Oddy" userId="bfae4f2a-4e73-4e2e-8758-2261aace672b" providerId="ADAL" clId="{A4EFC25F-772F-4CE9-AA25-A720B290C582}" dt="2026-02-02T11:42:17.567" v="179" actId="20577"/>
          <ac:graphicFrameMkLst>
            <pc:docMk/>
            <pc:sldMk cId="1578481628" sldId="2147375455"/>
            <ac:graphicFrameMk id="7" creationId="{85CF471F-66E3-69E3-EDC9-A89AE3E9C8E2}"/>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C7C0-A138-1B37-A31E-8B0D467BCEF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4A06B3D-5535-1D4E-75AF-969A943E5A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8C4FD3E-FCBF-49CB-2C00-FD24C9BF67B4}"/>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5" name="Footer Placeholder 4">
            <a:extLst>
              <a:ext uri="{FF2B5EF4-FFF2-40B4-BE49-F238E27FC236}">
                <a16:creationId xmlns:a16="http://schemas.microsoft.com/office/drawing/2014/main" id="{F8D01F55-1B2E-ECA2-13A1-AC95B06DC4F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BF1CA6E-2B27-181D-5C96-827E9B57453B}"/>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1411238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CCB7-9E53-F5F3-7E9C-38CD872D3A0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428A3DC-FC3F-7BA0-EEDB-D85BB06273D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39AD0A9-9194-A7AE-161E-F8E7349B2BB7}"/>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5" name="Footer Placeholder 4">
            <a:extLst>
              <a:ext uri="{FF2B5EF4-FFF2-40B4-BE49-F238E27FC236}">
                <a16:creationId xmlns:a16="http://schemas.microsoft.com/office/drawing/2014/main" id="{53BBB72A-9F85-C95A-FD10-79369288337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CA54E04-92D6-F719-135F-C0667C8487C4}"/>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4012366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18918-EE09-8E4C-E1E2-B8E7C991879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A152D81-D35D-11F5-B058-1866DA6345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6CF9CAE-F232-4266-022C-5C758B0ECDCD}"/>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5" name="Footer Placeholder 4">
            <a:extLst>
              <a:ext uri="{FF2B5EF4-FFF2-40B4-BE49-F238E27FC236}">
                <a16:creationId xmlns:a16="http://schemas.microsoft.com/office/drawing/2014/main" id="{0528767C-9563-C74F-A7A9-2EE82A29A6F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D9E7EB3-DC89-A150-E1DF-799F3EFD6059}"/>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849234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FFCCD-2FC4-D409-9E16-3E494CB008C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B1CCD16-1EF5-4448-C740-1D02DF1B0BE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C383E34-E906-15FE-977D-1CCD1BC815A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BC842AA-BDA1-9F53-EA3B-5055132B40D8}"/>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6" name="Footer Placeholder 5">
            <a:extLst>
              <a:ext uri="{FF2B5EF4-FFF2-40B4-BE49-F238E27FC236}">
                <a16:creationId xmlns:a16="http://schemas.microsoft.com/office/drawing/2014/main" id="{521CF52D-E7EB-A803-1A2A-2E78C4191A0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39E167F-D96E-E899-1F51-E3FBBB4DDB71}"/>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3271376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8A18F-8CDD-047F-9074-C937FF74164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96011E12-63D9-64B4-5A8B-DC6A9CC391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55FFA74-4EFC-AD44-64F3-5B4000AC85A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FA88B99-367B-9C3D-E33F-EC7EF5A7AC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39F59CB-23C9-045C-E6C4-E18A2C29C44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7C305B8-8B55-691C-9F2B-1BAB5039994D}"/>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8" name="Footer Placeholder 7">
            <a:extLst>
              <a:ext uri="{FF2B5EF4-FFF2-40B4-BE49-F238E27FC236}">
                <a16:creationId xmlns:a16="http://schemas.microsoft.com/office/drawing/2014/main" id="{90FD4468-5F34-9FAF-8CEB-33771CEEB404}"/>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B9E5323-E4D3-7539-303A-D2CEA2B4B7C5}"/>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324737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2A9B-14D2-F900-37BB-3BDFA09EADC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177313C-F407-8E38-4E41-8BB16C5FF4AB}"/>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4" name="Footer Placeholder 3">
            <a:extLst>
              <a:ext uri="{FF2B5EF4-FFF2-40B4-BE49-F238E27FC236}">
                <a16:creationId xmlns:a16="http://schemas.microsoft.com/office/drawing/2014/main" id="{693E362F-7C76-3C5D-4336-E6657198E1CD}"/>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43F2AC3E-BEC0-185A-7C55-790A1F9E68A0}"/>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906575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EFFE1B-FC97-FA4F-FDE1-1E722195CD88}"/>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3" name="Footer Placeholder 2">
            <a:extLst>
              <a:ext uri="{FF2B5EF4-FFF2-40B4-BE49-F238E27FC236}">
                <a16:creationId xmlns:a16="http://schemas.microsoft.com/office/drawing/2014/main" id="{DEEC08C0-84BE-724F-A98D-26604234097B}"/>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FC8BA3C2-5220-589D-3867-A16E687A0D4C}"/>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470620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B762E-E140-E957-6321-EA7E6BDEB19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0D28D7A-66D5-9467-815E-E916A38FCC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5953EC4-9899-D38C-1301-9EC26A6B85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1DB9755-F120-7C9C-9F00-8856303B89DB}"/>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6" name="Footer Placeholder 5">
            <a:extLst>
              <a:ext uri="{FF2B5EF4-FFF2-40B4-BE49-F238E27FC236}">
                <a16:creationId xmlns:a16="http://schemas.microsoft.com/office/drawing/2014/main" id="{1523D400-6F6B-5CC5-2583-5C890471020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1DD8E8C-929C-DC7C-D35F-C0FF6DC57142}"/>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3580193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F6FB-933A-BA9E-E915-7D16DF6AD5D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7DA0B2F-4C79-15B5-364E-CAFA970F8B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6B1E8ED3-F69B-A214-E9BD-8DD5862F78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63BCA90-A199-A6E4-90F3-FAA30C376823}"/>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6" name="Footer Placeholder 5">
            <a:extLst>
              <a:ext uri="{FF2B5EF4-FFF2-40B4-BE49-F238E27FC236}">
                <a16:creationId xmlns:a16="http://schemas.microsoft.com/office/drawing/2014/main" id="{8063F09E-8E1A-DFBB-7DBA-6425439B66E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55BA70B-3408-49FC-BE7E-C8C0CC76C152}"/>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1672985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794F4-DEAC-BC36-D22D-A166031B3B4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0DA7F02-DD22-C00C-8D37-484530A43F3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07D4816-6944-391D-937F-82DA542C22AE}"/>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5" name="Footer Placeholder 4">
            <a:extLst>
              <a:ext uri="{FF2B5EF4-FFF2-40B4-BE49-F238E27FC236}">
                <a16:creationId xmlns:a16="http://schemas.microsoft.com/office/drawing/2014/main" id="{1275F8C0-C30F-784C-9A7B-840FA6DC1D9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3641604-1A5C-7E67-DB9A-BC892BC069C9}"/>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129054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21A501-E004-B597-E140-B948BCAC5EE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618DBC2-9FD0-D2BC-C7A0-74848BB74B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1DDEAE-A8B0-401B-2860-3900838B9654}"/>
              </a:ext>
            </a:extLst>
          </p:cNvPr>
          <p:cNvSpPr>
            <a:spLocks noGrp="1"/>
          </p:cNvSpPr>
          <p:nvPr>
            <p:ph type="dt" sz="half" idx="10"/>
          </p:nvPr>
        </p:nvSpPr>
        <p:spPr/>
        <p:txBody>
          <a:bodyPr/>
          <a:lstStyle/>
          <a:p>
            <a:fld id="{E6AC75BE-3B8E-4EA5-8444-4E530182B019}" type="datetimeFigureOut">
              <a:rPr lang="en-GB" smtClean="0"/>
              <a:t>16/09/2026</a:t>
            </a:fld>
            <a:endParaRPr lang="en-GB" dirty="0"/>
          </a:p>
        </p:txBody>
      </p:sp>
      <p:sp>
        <p:nvSpPr>
          <p:cNvPr id="5" name="Footer Placeholder 4">
            <a:extLst>
              <a:ext uri="{FF2B5EF4-FFF2-40B4-BE49-F238E27FC236}">
                <a16:creationId xmlns:a16="http://schemas.microsoft.com/office/drawing/2014/main" id="{D42706F7-3E41-656E-1B81-7A1F9542F83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8660AE5-87E5-B908-1BCB-4FC45B2E3678}"/>
              </a:ext>
            </a:extLst>
          </p:cNvPr>
          <p:cNvSpPr>
            <a:spLocks noGrp="1"/>
          </p:cNvSpPr>
          <p:nvPr>
            <p:ph type="sldNum" sz="quarter" idx="12"/>
          </p:nvPr>
        </p:nvSpPr>
        <p:spPr/>
        <p:txBody>
          <a:bodyPr/>
          <a:lstStyle/>
          <a:p>
            <a:fld id="{C4CF4A55-4D6D-43D9-B5BB-D7253FC16983}" type="slidenum">
              <a:rPr lang="en-GB" smtClean="0"/>
              <a:t>‹#›</a:t>
            </a:fld>
            <a:endParaRPr lang="en-GB" dirty="0"/>
          </a:p>
        </p:txBody>
      </p:sp>
    </p:spTree>
    <p:extLst>
      <p:ext uri="{BB962C8B-B14F-4D97-AF65-F5344CB8AC3E}">
        <p14:creationId xmlns:p14="http://schemas.microsoft.com/office/powerpoint/2010/main" val="1217456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Slide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dirty="0"/>
              <a:t>Divider title to go in here</a:t>
            </a:r>
          </a:p>
        </p:txBody>
      </p:sp>
    </p:spTree>
    <p:extLst>
      <p:ext uri="{BB962C8B-B14F-4D97-AF65-F5344CB8AC3E}">
        <p14:creationId xmlns:p14="http://schemas.microsoft.com/office/powerpoint/2010/main" val="644342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p:txBody>
      </p:sp>
      <p:sp>
        <p:nvSpPr>
          <p:cNvPr id="8" name="Title 1">
            <a:extLst>
              <a:ext uri="{FF2B5EF4-FFF2-40B4-BE49-F238E27FC236}">
                <a16:creationId xmlns:a16="http://schemas.microsoft.com/office/drawing/2014/main" id="{CE9EBC20-7028-D246-A62A-FDECB0D150FD}"/>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595696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FD7BFF-A276-FC7A-35E6-70111C422B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4B27BFA-FD2B-9FD2-78B9-F2AB902027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31F284-33FD-E9EE-A40C-69456DBB73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6AC75BE-3B8E-4EA5-8444-4E530182B019}" type="datetimeFigureOut">
              <a:rPr lang="en-GB" smtClean="0"/>
              <a:t>16/09/2026</a:t>
            </a:fld>
            <a:endParaRPr lang="en-GB" dirty="0"/>
          </a:p>
        </p:txBody>
      </p:sp>
      <p:sp>
        <p:nvSpPr>
          <p:cNvPr id="5" name="Footer Placeholder 4">
            <a:extLst>
              <a:ext uri="{FF2B5EF4-FFF2-40B4-BE49-F238E27FC236}">
                <a16:creationId xmlns:a16="http://schemas.microsoft.com/office/drawing/2014/main" id="{D97E5315-88E6-B731-CB00-EE4724D883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D55E8118-1E4C-E6DC-1FBE-BED896C73D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CF4A55-4D6D-43D9-B5BB-D7253FC16983}" type="slidenum">
              <a:rPr lang="en-GB" smtClean="0"/>
              <a:t>‹#›</a:t>
            </a:fld>
            <a:endParaRPr lang="en-GB" dirty="0"/>
          </a:p>
        </p:txBody>
      </p:sp>
    </p:spTree>
    <p:extLst>
      <p:ext uri="{BB962C8B-B14F-4D97-AF65-F5344CB8AC3E}">
        <p14:creationId xmlns:p14="http://schemas.microsoft.com/office/powerpoint/2010/main" val="2420986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eur02.safelinks.protection.outlook.com/?url=https%3A%2F%2Fteams.microsoft.com%2Fmeet%2F38290694094795%3Fp%3DejBMqm9q2C57IorxxI&amp;data=05%7C02%7Canna.oddy%40nca.nhs.uk%7Cebdca94a6c3f428f547408de60b686bd%7C9a12677ec2e94deba58aee1c59ac0161%7C0%7C0%7C639054534216180713%7CUnknown%7CTWFpbGZsb3d8eyJFbXB0eU1hcGkiOnRydWUsIlYiOiIwLjAuMDAwMCIsIlAiOiJXaW4zMiIsIkFOIjoiTWFpbCIsIldUIjoyfQ%3D%3D%7C0%7C%7C%7C&amp;sdata=uTtgjj1osnGR0O1qcWIUlCE%2BIDZGxUSonywBwsogTXw%3D&amp;reserved=0" TargetMode="External"/><Relationship Id="rId2" Type="http://schemas.openxmlformats.org/officeDocument/2006/relationships/hyperlink" Target="https://eur02.safelinks.protection.outlook.com/?url=https%3A%2F%2Fteams.microsoft.com%2Fmeet%2F37182192448559%3Fp%3DmyR1F8JN77UhkFUoLJ&amp;data=05%7C02%7CAnna.Oddy%40nca.nhs.uk%7C57ab76dd81ca4ac876b708de5f4b2c6c%7C9a12677ec2e94deba58aee1c59ac0161%7C0%7C0%7C639052973623909118%7CUnknown%7CTWFpbGZsb3d8eyJFbXB0eU1hcGkiOnRydWUsIlYiOiIwLjAuMDAwMCIsIlAiOiJXaW4zMiIsIkFOIjoiTWFpbCIsIldUIjoyfQ%3D%3D%7C0%7C%7C%7C&amp;sdata=uqcQyoIbTQpKPsmQsOFbTPk5lFajibM89s91%2FrCHvhs%3D&amp;reserved=0" TargetMode="External"/><Relationship Id="rId1" Type="http://schemas.openxmlformats.org/officeDocument/2006/relationships/slideLayout" Target="../slideLayouts/slideLayout13.xml"/><Relationship Id="rId6" Type="http://schemas.openxmlformats.org/officeDocument/2006/relationships/hyperlink" Target="https://eur02.safelinks.protection.outlook.com/?url=https%3A%2F%2Fteams.microsoft.com%2Fmeet%2F34238383544938%3Fp%3D9s3W6hGbUTJoObPMQv&amp;data=05%7C02%7Canna.oddy%40nca.nhs.uk%7Ce88a3666fb464209dde308de60b6b0b5%7C9a12677ec2e94deba58aee1c59ac0161%7C0%7C0%7C639054534925580824%7CUnknown%7CTWFpbGZsb3d8eyJFbXB0eU1hcGkiOnRydWUsIlYiOiIwLjAuMDAwMCIsIlAiOiJXaW4zMiIsIkFOIjoiTWFpbCIsIldUIjoyfQ%3D%3D%7C0%7C%7C%7C&amp;sdata=GlPFok3LGTjKE8bt8LKh%2B8D563Uyfd801gyf94z9zE8%3D&amp;reserved=0" TargetMode="External"/><Relationship Id="rId5" Type="http://schemas.openxmlformats.org/officeDocument/2006/relationships/hyperlink" Target="https://teams.microsoft.com/meet/34085100553358?p=Lhpx1kW4ECfE0l3Afa" TargetMode="External"/><Relationship Id="rId4" Type="http://schemas.openxmlformats.org/officeDocument/2006/relationships/hyperlink" Target="https://teams.microsoft.com/meet/31190744926716?p=xPhvnAyPi0nw3DHZ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91116-43E4-A143-AE8C-2976234FCEEC}"/>
              </a:ext>
            </a:extLst>
          </p:cNvPr>
          <p:cNvSpPr>
            <a:spLocks noGrp="1"/>
          </p:cNvSpPr>
          <p:nvPr>
            <p:ph type="ctrTitle"/>
          </p:nvPr>
        </p:nvSpPr>
        <p:spPr>
          <a:xfrm>
            <a:off x="56260" y="440038"/>
            <a:ext cx="6987600" cy="1250086"/>
          </a:xfrm>
        </p:spPr>
        <p:txBody>
          <a:bodyPr>
            <a:normAutofit/>
          </a:bodyPr>
          <a:lstStyle/>
          <a:p>
            <a:r>
              <a:rPr lang="en-GB" sz="2800" dirty="0"/>
              <a:t>Advance Care Plan Awareness Sessions for Babies, Children and Young People</a:t>
            </a:r>
            <a:endParaRPr lang="en-US" sz="2800" dirty="0"/>
          </a:p>
        </p:txBody>
      </p:sp>
      <p:sp>
        <p:nvSpPr>
          <p:cNvPr id="3" name="Title 1">
            <a:extLst>
              <a:ext uri="{FF2B5EF4-FFF2-40B4-BE49-F238E27FC236}">
                <a16:creationId xmlns:a16="http://schemas.microsoft.com/office/drawing/2014/main" id="{DF00ABEE-769B-487F-4279-6A809BC5F393}"/>
              </a:ext>
            </a:extLst>
          </p:cNvPr>
          <p:cNvSpPr txBox="1">
            <a:spLocks/>
          </p:cNvSpPr>
          <p:nvPr/>
        </p:nvSpPr>
        <p:spPr>
          <a:xfrm>
            <a:off x="57831" y="1651740"/>
            <a:ext cx="10946854" cy="4335431"/>
          </a:xfrm>
          <a:prstGeom prst="rect">
            <a:avLst/>
          </a:prstGeom>
        </p:spPr>
        <p:txBody>
          <a:bodyPr vert="horz" lIns="91440" tIns="45720" rIns="91440" bIns="45720" rtlCol="0" anchor="b">
            <a:normAutofit fontScale="25000" lnSpcReduction="20000"/>
          </a:bodyPr>
          <a:lstStyle>
            <a:lvl1pPr algn="l" defTabSz="914400" rtl="0" eaLnBrk="1" latinLnBrk="0" hangingPunct="1">
              <a:lnSpc>
                <a:spcPct val="90000"/>
              </a:lnSpc>
              <a:spcBef>
                <a:spcPct val="0"/>
              </a:spcBef>
              <a:buNone/>
              <a:defRPr sz="3600" kern="1200">
                <a:solidFill>
                  <a:schemeClr val="bg1"/>
                </a:solidFill>
                <a:latin typeface="Arial" panose="020B0604020202020204" pitchFamily="34" charset="0"/>
                <a:ea typeface="+mj-ea"/>
                <a:cs typeface="Arial" panose="020B0604020202020204" pitchFamily="34" charset="0"/>
              </a:defRPr>
            </a:lvl1pPr>
          </a:lstStyle>
          <a:p>
            <a:pPr>
              <a:lnSpc>
                <a:spcPct val="170000"/>
              </a:lnSpc>
              <a:spcAft>
                <a:spcPts val="600"/>
              </a:spcAft>
            </a:pPr>
            <a:r>
              <a:rPr lang="en-GB" sz="5200" dirty="0"/>
              <a:t>The palliative and end of life care networks are facilitating bi-monthly advance care plan awareness sessions for babies, children, and young people for any professional to attend.</a:t>
            </a:r>
          </a:p>
          <a:p>
            <a:pPr>
              <a:lnSpc>
                <a:spcPct val="170000"/>
              </a:lnSpc>
              <a:spcAft>
                <a:spcPts val="600"/>
              </a:spcAft>
            </a:pPr>
            <a:r>
              <a:rPr lang="en-GB" sz="5200" dirty="0"/>
              <a:t>Each session will be the same information so you will only need to attend one via MS Teams which is an introduction to advance care planning for babies, children and young people.</a:t>
            </a:r>
          </a:p>
          <a:p>
            <a:pPr>
              <a:lnSpc>
                <a:spcPct val="170000"/>
              </a:lnSpc>
              <a:spcAft>
                <a:spcPts val="600"/>
              </a:spcAft>
            </a:pPr>
            <a:r>
              <a:rPr lang="en-GB" sz="5200" dirty="0"/>
              <a:t>The aims are to increase professionals’ awareness of advance care planning, its purpose, potential and utilisation.  </a:t>
            </a:r>
          </a:p>
          <a:p>
            <a:pPr>
              <a:lnSpc>
                <a:spcPct val="170000"/>
              </a:lnSpc>
              <a:spcAft>
                <a:spcPts val="600"/>
              </a:spcAft>
            </a:pPr>
            <a:r>
              <a:rPr lang="en-GB" sz="5200" dirty="0"/>
              <a:t>We would ask if all professionals could share this invitation with relevant professionals.  This doesn’t have to be just health professionals we would welcome local authority staff, allied health professionals, general practitioners and colleagues from the North West Ambulance Service.</a:t>
            </a:r>
          </a:p>
          <a:p>
            <a:pPr>
              <a:lnSpc>
                <a:spcPct val="170000"/>
              </a:lnSpc>
              <a:spcAft>
                <a:spcPts val="600"/>
              </a:spcAft>
            </a:pPr>
            <a:r>
              <a:rPr lang="en-GB" sz="5200" dirty="0"/>
              <a:t>Colleagues from schools etc., are also encouraged to attend to gain an understanding about babies, children and young people’s advance care plans.</a:t>
            </a:r>
          </a:p>
          <a:p>
            <a:pPr>
              <a:lnSpc>
                <a:spcPct val="170000"/>
              </a:lnSpc>
              <a:spcAft>
                <a:spcPts val="600"/>
              </a:spcAft>
            </a:pPr>
            <a:r>
              <a:rPr lang="en-GB" sz="5200" dirty="0"/>
              <a:t>See over for specific links with prior registration not needed – simply join us on the day.</a:t>
            </a:r>
          </a:p>
          <a:p>
            <a:pPr algn="r">
              <a:lnSpc>
                <a:spcPct val="170000"/>
              </a:lnSpc>
              <a:spcAft>
                <a:spcPts val="600"/>
              </a:spcAft>
            </a:pPr>
            <a:r>
              <a:rPr lang="en-GB" sz="2700" dirty="0">
                <a:solidFill>
                  <a:schemeClr val="bg2"/>
                </a:solidFill>
                <a:effectLst/>
                <a:latin typeface="Arial" panose="020B0604020202020204" pitchFamily="34" charset="0"/>
                <a:ea typeface="Arial" panose="020B0604020202020204" pitchFamily="34" charset="0"/>
              </a:rPr>
              <a:t>This event is being organised and facilitated by the</a:t>
            </a:r>
          </a:p>
          <a:p>
            <a:pPr algn="r">
              <a:lnSpc>
                <a:spcPct val="170000"/>
              </a:lnSpc>
              <a:spcAft>
                <a:spcPts val="600"/>
              </a:spcAft>
            </a:pPr>
            <a:r>
              <a:rPr lang="en-GB" sz="2700" dirty="0">
                <a:solidFill>
                  <a:schemeClr val="bg2"/>
                </a:solidFill>
                <a:effectLst/>
                <a:latin typeface="Arial" panose="020B0604020202020204" pitchFamily="34" charset="0"/>
                <a:ea typeface="Arial" panose="020B0604020202020204" pitchFamily="34" charset="0"/>
              </a:rPr>
              <a:t>Greater Manchester and Eastern Cheshire Strategic Clinical Network</a:t>
            </a:r>
            <a:endParaRPr lang="en-US" sz="5300" dirty="0">
              <a:solidFill>
                <a:schemeClr val="bg2"/>
              </a:solidFill>
            </a:endParaRPr>
          </a:p>
        </p:txBody>
      </p:sp>
    </p:spTree>
    <p:extLst>
      <p:ext uri="{BB962C8B-B14F-4D97-AF65-F5344CB8AC3E}">
        <p14:creationId xmlns:p14="http://schemas.microsoft.com/office/powerpoint/2010/main" val="178047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08458DD-BD8E-7F1D-8060-0C974B91C836}"/>
              </a:ext>
            </a:extLst>
          </p:cNvPr>
          <p:cNvGraphicFramePr>
            <a:graphicFrameLocks noGrp="1"/>
          </p:cNvGraphicFramePr>
          <p:nvPr>
            <p:ph idx="1"/>
            <p:extLst>
              <p:ext uri="{D42A27DB-BD31-4B8C-83A1-F6EECF244321}">
                <p14:modId xmlns:p14="http://schemas.microsoft.com/office/powerpoint/2010/main" val="190955373"/>
              </p:ext>
            </p:extLst>
          </p:nvPr>
        </p:nvGraphicFramePr>
        <p:xfrm>
          <a:off x="133795" y="1044286"/>
          <a:ext cx="10790236" cy="2468880"/>
        </p:xfrm>
        <a:graphic>
          <a:graphicData uri="http://schemas.openxmlformats.org/drawingml/2006/table">
            <a:tbl>
              <a:tblPr firstRow="1" bandRow="1">
                <a:tableStyleId>{125E5076-3810-47DD-B79F-674D7AD40C01}</a:tableStyleId>
              </a:tblPr>
              <a:tblGrid>
                <a:gridCol w="5395118">
                  <a:extLst>
                    <a:ext uri="{9D8B030D-6E8A-4147-A177-3AD203B41FA5}">
                      <a16:colId xmlns:a16="http://schemas.microsoft.com/office/drawing/2014/main" val="2742457956"/>
                    </a:ext>
                  </a:extLst>
                </a:gridCol>
                <a:gridCol w="5395118">
                  <a:extLst>
                    <a:ext uri="{9D8B030D-6E8A-4147-A177-3AD203B41FA5}">
                      <a16:colId xmlns:a16="http://schemas.microsoft.com/office/drawing/2014/main" val="4007354751"/>
                    </a:ext>
                  </a:extLst>
                </a:gridCol>
              </a:tblGrid>
              <a:tr h="321945">
                <a:tc>
                  <a:txBody>
                    <a:bodyPr/>
                    <a:lstStyle/>
                    <a:p>
                      <a:r>
                        <a:rPr lang="en-GB" sz="2400" baseline="30000" dirty="0"/>
                        <a:t>24th</a:t>
                      </a:r>
                      <a:r>
                        <a:rPr lang="en-GB" dirty="0"/>
                        <a:t> March 2026  12-13.30  </a:t>
                      </a:r>
                      <a:r>
                        <a:rPr lang="en-GB" sz="1100" dirty="0"/>
                        <a:t>(Lydia and Nadine)</a:t>
                      </a:r>
                    </a:p>
                  </a:txBody>
                  <a:tcPr/>
                </a:tc>
                <a:tc>
                  <a:txBody>
                    <a:bodyPr/>
                    <a:lstStyle/>
                    <a:p>
                      <a:r>
                        <a:rPr lang="en-GB" sz="2400" baseline="30000" dirty="0"/>
                        <a:t>13th</a:t>
                      </a:r>
                      <a:r>
                        <a:rPr lang="en-GB" baseline="30000" dirty="0"/>
                        <a:t> </a:t>
                      </a:r>
                      <a:r>
                        <a:rPr lang="en-GB" dirty="0"/>
                        <a:t> May  2026 14.00-15.30 </a:t>
                      </a:r>
                      <a:r>
                        <a:rPr lang="en-GB" sz="1100" dirty="0"/>
                        <a:t>(Derian)</a:t>
                      </a:r>
                    </a:p>
                  </a:txBody>
                  <a:tcPr/>
                </a:tc>
                <a:extLst>
                  <a:ext uri="{0D108BD9-81ED-4DB2-BD59-A6C34878D82A}">
                    <a16:rowId xmlns:a16="http://schemas.microsoft.com/office/drawing/2014/main" val="2268726022"/>
                  </a:ext>
                </a:extLst>
              </a:tr>
              <a:tr h="370840">
                <a:tc>
                  <a:txBody>
                    <a:bodyPr/>
                    <a:lstStyle/>
                    <a:p>
                      <a:pPr fontAlgn="base"/>
                      <a:r>
                        <a:rPr lang="en-GB" sz="1400" b="1" i="0" kern="1200" dirty="0">
                          <a:solidFill>
                            <a:schemeClr val="lt1"/>
                          </a:solidFill>
                          <a:effectLst/>
                          <a:latin typeface="+mn-lt"/>
                          <a:ea typeface="+mn-ea"/>
                          <a:cs typeface="+mn-cs"/>
                        </a:rPr>
                        <a:t>Microsoft Teams meeting</a:t>
                      </a:r>
                      <a:endParaRPr lang="en-GB" sz="1400" b="0" i="0" kern="1200" dirty="0">
                        <a:solidFill>
                          <a:schemeClr val="lt1"/>
                        </a:solidFill>
                        <a:effectLst/>
                        <a:latin typeface="+mn-lt"/>
                        <a:ea typeface="+mn-ea"/>
                        <a:cs typeface="+mn-cs"/>
                      </a:endParaRPr>
                    </a:p>
                    <a:p>
                      <a:pPr fontAlgn="base"/>
                      <a:r>
                        <a:rPr lang="en-GB" sz="1400" b="1" i="0" kern="1200" dirty="0">
                          <a:solidFill>
                            <a:schemeClr val="lt1"/>
                          </a:solidFill>
                          <a:effectLst/>
                          <a:latin typeface="+mn-lt"/>
                          <a:ea typeface="+mn-ea"/>
                          <a:cs typeface="+mn-cs"/>
                        </a:rPr>
                        <a:t>Join: </a:t>
                      </a:r>
                      <a:r>
                        <a:rPr lang="en-GB" sz="1400" b="0" i="0" u="sng" kern="1200" dirty="0">
                          <a:solidFill>
                            <a:schemeClr val="lt1"/>
                          </a:solidFill>
                          <a:effectLst/>
                          <a:latin typeface="+mn-lt"/>
                          <a:ea typeface="+mn-ea"/>
                          <a:cs typeface="+mn-cs"/>
                          <a:hlinkClick r:id="rId2" tooltip="Original URL: https://teams.microsoft.com/meet/37182192448559?p=myR1F8JN77UhkFUoLJ. Click or tap if you trust this link."/>
                        </a:rPr>
                        <a:t>https://teams.microsoft.com/meet/37182192448559?p=myR1F8JN77UhkFUoLJ</a:t>
                      </a:r>
                      <a:endParaRPr lang="en-GB" sz="1400" b="0" i="0" kern="1200" dirty="0">
                        <a:solidFill>
                          <a:schemeClr val="lt1"/>
                        </a:solidFill>
                        <a:effectLst/>
                        <a:latin typeface="+mn-lt"/>
                        <a:ea typeface="+mn-ea"/>
                        <a:cs typeface="+mn-cs"/>
                      </a:endParaRPr>
                    </a:p>
                    <a:p>
                      <a:pPr fontAlgn="base"/>
                      <a:r>
                        <a:rPr lang="en-GB" sz="1400" b="0" i="0" kern="1200" dirty="0">
                          <a:solidFill>
                            <a:schemeClr val="lt1"/>
                          </a:solidFill>
                          <a:effectLst/>
                          <a:latin typeface="+mn-lt"/>
                          <a:ea typeface="+mn-ea"/>
                          <a:cs typeface="+mn-cs"/>
                        </a:rPr>
                        <a:t>Meeting ID: 371 821 924 485 59</a:t>
                      </a:r>
                    </a:p>
                    <a:p>
                      <a:pPr fontAlgn="base"/>
                      <a:r>
                        <a:rPr lang="en-GB" sz="1400" b="0" i="0" kern="1200" dirty="0">
                          <a:solidFill>
                            <a:schemeClr val="lt1"/>
                          </a:solidFill>
                          <a:effectLst/>
                          <a:latin typeface="+mn-lt"/>
                          <a:ea typeface="+mn-ea"/>
                          <a:cs typeface="+mn-cs"/>
                        </a:rPr>
                        <a:t>Passcode: BH77Ra2K</a:t>
                      </a:r>
                    </a:p>
                    <a:p>
                      <a:endParaRPr lang="en-GB" sz="1800" kern="1200" dirty="0">
                        <a:solidFill>
                          <a:schemeClr val="lt1"/>
                        </a:solidFill>
                        <a:effectLst/>
                        <a:latin typeface="+mn-lt"/>
                        <a:ea typeface="+mn-ea"/>
                        <a:cs typeface="+mn-cs"/>
                      </a:endParaRPr>
                    </a:p>
                    <a:p>
                      <a:endParaRPr lang="en-GB" sz="1800" kern="1200" dirty="0">
                        <a:solidFill>
                          <a:schemeClr val="lt1"/>
                        </a:solidFill>
                        <a:effectLst/>
                        <a:latin typeface="+mn-lt"/>
                        <a:ea typeface="+mn-ea"/>
                        <a:cs typeface="+mn-cs"/>
                      </a:endParaRPr>
                    </a:p>
                  </a:txBody>
                  <a:tcPr/>
                </a:tc>
                <a:tc>
                  <a:txBody>
                    <a:bodyPr/>
                    <a:lstStyle/>
                    <a:p>
                      <a:r>
                        <a:rPr lang="en-US" sz="1200" b="1" kern="1200" dirty="0">
                          <a:solidFill>
                            <a:schemeClr val="lt1"/>
                          </a:solidFill>
                          <a:effectLst/>
                          <a:latin typeface="+mn-lt"/>
                          <a:ea typeface="+mn-ea"/>
                          <a:cs typeface="+mn-cs"/>
                        </a:rPr>
                        <a:t>Microsoft Teams meeting</a:t>
                      </a:r>
                      <a:r>
                        <a:rPr lang="en-US" sz="1200" kern="1200" dirty="0">
                          <a:solidFill>
                            <a:schemeClr val="lt1"/>
                          </a:solidFill>
                          <a:effectLst/>
                          <a:latin typeface="+mn-lt"/>
                          <a:ea typeface="+mn-ea"/>
                          <a:cs typeface="+mn-cs"/>
                        </a:rPr>
                        <a:t> </a:t>
                      </a:r>
                      <a:endParaRPr lang="en-GB" sz="1200" kern="1200" dirty="0">
                        <a:solidFill>
                          <a:schemeClr val="lt1"/>
                        </a:solidFill>
                        <a:effectLst/>
                        <a:latin typeface="+mn-lt"/>
                        <a:ea typeface="+mn-ea"/>
                        <a:cs typeface="+mn-cs"/>
                      </a:endParaRPr>
                    </a:p>
                    <a:p>
                      <a:r>
                        <a:rPr lang="en-US" sz="1200" b="1" kern="1200" dirty="0">
                          <a:solidFill>
                            <a:schemeClr val="lt1"/>
                          </a:solidFill>
                          <a:effectLst/>
                          <a:latin typeface="+mn-lt"/>
                          <a:ea typeface="+mn-ea"/>
                          <a:cs typeface="+mn-cs"/>
                        </a:rPr>
                        <a:t>Join: </a:t>
                      </a:r>
                      <a:r>
                        <a:rPr lang="en-US" sz="1200" u="sng" kern="1200" dirty="0">
                          <a:solidFill>
                            <a:schemeClr val="lt1"/>
                          </a:solidFill>
                          <a:effectLst/>
                          <a:latin typeface="+mn-lt"/>
                          <a:ea typeface="+mn-ea"/>
                          <a:cs typeface="+mn-cs"/>
                          <a:hlinkClick r:id="rId3" tooltip="Meeting join"/>
                        </a:rPr>
                        <a:t>https://teams.microsoft.com/meet/38290694094795?p=ejBMqm9q2C57IorxxI</a:t>
                      </a:r>
                      <a:r>
                        <a:rPr lang="en-US" sz="1200" kern="1200" dirty="0">
                          <a:solidFill>
                            <a:schemeClr val="lt1"/>
                          </a:solidFill>
                          <a:effectLst/>
                          <a:latin typeface="+mn-lt"/>
                          <a:ea typeface="+mn-ea"/>
                          <a:cs typeface="+mn-cs"/>
                        </a:rPr>
                        <a:t> </a:t>
                      </a:r>
                      <a:endParaRPr lang="en-GB" sz="1200" kern="1200" dirty="0">
                        <a:solidFill>
                          <a:schemeClr val="lt1"/>
                        </a:solidFill>
                        <a:effectLst/>
                        <a:latin typeface="+mn-lt"/>
                        <a:ea typeface="+mn-ea"/>
                        <a:cs typeface="+mn-cs"/>
                      </a:endParaRPr>
                    </a:p>
                    <a:p>
                      <a:r>
                        <a:rPr lang="en-US" sz="1400" kern="1200" dirty="0">
                          <a:solidFill>
                            <a:schemeClr val="lt1"/>
                          </a:solidFill>
                          <a:effectLst/>
                          <a:latin typeface="+mn-lt"/>
                          <a:ea typeface="+mn-ea"/>
                          <a:cs typeface="+mn-cs"/>
                        </a:rPr>
                        <a:t>Meeting ID: 382 906 940 947 95 </a:t>
                      </a:r>
                      <a:endParaRPr lang="en-GB" sz="1400" kern="1200" dirty="0">
                        <a:solidFill>
                          <a:schemeClr val="lt1"/>
                        </a:solidFill>
                        <a:effectLst/>
                        <a:latin typeface="+mn-lt"/>
                        <a:ea typeface="+mn-ea"/>
                        <a:cs typeface="+mn-cs"/>
                      </a:endParaRPr>
                    </a:p>
                    <a:p>
                      <a:r>
                        <a:rPr lang="en-US" sz="1400" kern="1200" dirty="0">
                          <a:solidFill>
                            <a:schemeClr val="lt1"/>
                          </a:solidFill>
                          <a:effectLst/>
                          <a:latin typeface="+mn-lt"/>
                          <a:ea typeface="+mn-ea"/>
                          <a:cs typeface="+mn-cs"/>
                        </a:rPr>
                        <a:t>Passcode: e6EX32KN </a:t>
                      </a:r>
                      <a:endParaRPr lang="en-GB" sz="1400" kern="1200" dirty="0">
                        <a:solidFill>
                          <a:schemeClr val="lt1"/>
                        </a:solidFill>
                        <a:effectLst/>
                        <a:latin typeface="+mn-lt"/>
                        <a:ea typeface="+mn-ea"/>
                        <a:cs typeface="+mn-cs"/>
                      </a:endParaRPr>
                    </a:p>
                    <a:p>
                      <a:endParaRPr lang="en-GB" sz="1400" kern="1200" dirty="0">
                        <a:solidFill>
                          <a:schemeClr val="lt1"/>
                        </a:solidFill>
                        <a:effectLst/>
                        <a:latin typeface="+mn-lt"/>
                        <a:ea typeface="+mn-ea"/>
                        <a:cs typeface="+mn-cs"/>
                      </a:endParaRPr>
                    </a:p>
                    <a:p>
                      <a:endParaRPr lang="en-GB" sz="1800" kern="1200" dirty="0">
                        <a:solidFill>
                          <a:schemeClr val="lt1"/>
                        </a:solidFill>
                        <a:effectLst/>
                        <a:latin typeface="+mn-lt"/>
                        <a:ea typeface="+mn-ea"/>
                        <a:cs typeface="+mn-cs"/>
                      </a:endParaRPr>
                    </a:p>
                    <a:p>
                      <a:endParaRPr lang="en-GB" sz="1800" kern="1200" dirty="0">
                        <a:solidFill>
                          <a:schemeClr val="lt1"/>
                        </a:solidFill>
                        <a:effectLst/>
                        <a:latin typeface="+mn-lt"/>
                        <a:ea typeface="+mn-ea"/>
                        <a:cs typeface="+mn-cs"/>
                      </a:endParaRPr>
                    </a:p>
                    <a:p>
                      <a:endParaRPr lang="en-GB" sz="1800" kern="1200" dirty="0">
                        <a:solidFill>
                          <a:schemeClr val="lt1"/>
                        </a:solidFill>
                        <a:effectLst/>
                        <a:latin typeface="+mn-lt"/>
                        <a:ea typeface="+mn-ea"/>
                        <a:cs typeface="+mn-cs"/>
                      </a:endParaRPr>
                    </a:p>
                  </a:txBody>
                  <a:tcPr/>
                </a:tc>
                <a:extLst>
                  <a:ext uri="{0D108BD9-81ED-4DB2-BD59-A6C34878D82A}">
                    <a16:rowId xmlns:a16="http://schemas.microsoft.com/office/drawing/2014/main" val="2781650665"/>
                  </a:ext>
                </a:extLst>
              </a:tr>
            </a:tbl>
          </a:graphicData>
        </a:graphic>
      </p:graphicFrame>
      <p:sp>
        <p:nvSpPr>
          <p:cNvPr id="3" name="Title 2">
            <a:extLst>
              <a:ext uri="{FF2B5EF4-FFF2-40B4-BE49-F238E27FC236}">
                <a16:creationId xmlns:a16="http://schemas.microsoft.com/office/drawing/2014/main" id="{24E14AE6-EC2C-6947-9A1D-120A266CA04B}"/>
              </a:ext>
            </a:extLst>
          </p:cNvPr>
          <p:cNvSpPr>
            <a:spLocks noGrp="1"/>
          </p:cNvSpPr>
          <p:nvPr>
            <p:ph type="title"/>
          </p:nvPr>
        </p:nvSpPr>
        <p:spPr>
          <a:xfrm>
            <a:off x="490411" y="203232"/>
            <a:ext cx="8636085" cy="519545"/>
          </a:xfrm>
        </p:spPr>
        <p:txBody>
          <a:bodyPr/>
          <a:lstStyle/>
          <a:p>
            <a:r>
              <a:rPr lang="en-US" dirty="0"/>
              <a:t>2026 Dates – </a:t>
            </a:r>
            <a:r>
              <a:rPr lang="en-US" sz="1400" dirty="0"/>
              <a:t>There is no need to book, just join via the links below. </a:t>
            </a:r>
            <a:r>
              <a:rPr lang="en-US" dirty="0"/>
              <a:t> </a:t>
            </a:r>
          </a:p>
        </p:txBody>
      </p:sp>
      <p:graphicFrame>
        <p:nvGraphicFramePr>
          <p:cNvPr id="7" name="Content Placeholder 3">
            <a:extLst>
              <a:ext uri="{FF2B5EF4-FFF2-40B4-BE49-F238E27FC236}">
                <a16:creationId xmlns:a16="http://schemas.microsoft.com/office/drawing/2014/main" id="{85CF471F-66E3-69E3-EDC9-A89AE3E9C8E2}"/>
              </a:ext>
            </a:extLst>
          </p:cNvPr>
          <p:cNvGraphicFramePr>
            <a:graphicFrameLocks/>
          </p:cNvGraphicFramePr>
          <p:nvPr>
            <p:extLst>
              <p:ext uri="{D42A27DB-BD31-4B8C-83A1-F6EECF244321}">
                <p14:modId xmlns:p14="http://schemas.microsoft.com/office/powerpoint/2010/main" val="3325446220"/>
              </p:ext>
            </p:extLst>
          </p:nvPr>
        </p:nvGraphicFramePr>
        <p:xfrm>
          <a:off x="133795" y="2590640"/>
          <a:ext cx="10790236" cy="3810000"/>
        </p:xfrm>
        <a:graphic>
          <a:graphicData uri="http://schemas.openxmlformats.org/drawingml/2006/table">
            <a:tbl>
              <a:tblPr firstRow="1" bandRow="1">
                <a:tableStyleId>{125E5076-3810-47DD-B79F-674D7AD40C01}</a:tableStyleId>
              </a:tblPr>
              <a:tblGrid>
                <a:gridCol w="5395118">
                  <a:extLst>
                    <a:ext uri="{9D8B030D-6E8A-4147-A177-3AD203B41FA5}">
                      <a16:colId xmlns:a16="http://schemas.microsoft.com/office/drawing/2014/main" val="2742457956"/>
                    </a:ext>
                  </a:extLst>
                </a:gridCol>
                <a:gridCol w="5395118">
                  <a:extLst>
                    <a:ext uri="{9D8B030D-6E8A-4147-A177-3AD203B41FA5}">
                      <a16:colId xmlns:a16="http://schemas.microsoft.com/office/drawing/2014/main" val="4007354751"/>
                    </a:ext>
                  </a:extLst>
                </a:gridCol>
              </a:tblGrid>
              <a:tr h="302405">
                <a:tc>
                  <a:txBody>
                    <a:bodyPr/>
                    <a:lstStyle/>
                    <a:p>
                      <a:r>
                        <a:rPr lang="en-GB" dirty="0"/>
                        <a:t>6</a:t>
                      </a:r>
                      <a:r>
                        <a:rPr lang="en-GB" baseline="30000" dirty="0"/>
                        <a:t>th</a:t>
                      </a:r>
                      <a:r>
                        <a:rPr lang="en-GB" dirty="0"/>
                        <a:t> July 2026 12-13.30  </a:t>
                      </a:r>
                      <a:r>
                        <a:rPr lang="en-GB" sz="1100" dirty="0"/>
                        <a:t>(Anna and Kirsty)</a:t>
                      </a:r>
                    </a:p>
                  </a:txBody>
                  <a:tcPr/>
                </a:tc>
                <a:tc>
                  <a:txBody>
                    <a:bodyPr/>
                    <a:lstStyle/>
                    <a:p>
                      <a:r>
                        <a:rPr lang="en-GB" dirty="0"/>
                        <a:t>14</a:t>
                      </a:r>
                      <a:r>
                        <a:rPr lang="en-GB" baseline="30000" dirty="0"/>
                        <a:t>th</a:t>
                      </a:r>
                      <a:r>
                        <a:rPr lang="en-GB" dirty="0"/>
                        <a:t> </a:t>
                      </a:r>
                      <a:r>
                        <a:rPr lang="en-GB"/>
                        <a:t>September 2026 12-13.30  </a:t>
                      </a:r>
                      <a:r>
                        <a:rPr lang="en-GB" sz="1100" dirty="0"/>
                        <a:t>(Anna and Lydia)</a:t>
                      </a:r>
                    </a:p>
                  </a:txBody>
                  <a:tcPr/>
                </a:tc>
                <a:extLst>
                  <a:ext uri="{0D108BD9-81ED-4DB2-BD59-A6C34878D82A}">
                    <a16:rowId xmlns:a16="http://schemas.microsoft.com/office/drawing/2014/main" val="2268726022"/>
                  </a:ext>
                </a:extLst>
              </a:tr>
              <a:tr h="1587627">
                <a:tc>
                  <a:txBody>
                    <a:bodyPr/>
                    <a:lstStyle/>
                    <a:p>
                      <a:r>
                        <a:rPr lang="en-GB" sz="1400" b="1" kern="1200" dirty="0">
                          <a:solidFill>
                            <a:schemeClr val="lt1"/>
                          </a:solidFill>
                          <a:effectLst/>
                          <a:latin typeface="+mn-lt"/>
                          <a:ea typeface="+mn-ea"/>
                          <a:cs typeface="+mn-cs"/>
                        </a:rPr>
                        <a:t>Microsoft Teams meeting</a:t>
                      </a:r>
                      <a:r>
                        <a:rPr lang="en-GB" sz="1400" kern="1200" dirty="0">
                          <a:solidFill>
                            <a:schemeClr val="lt1"/>
                          </a:solidFill>
                          <a:effectLst/>
                          <a:latin typeface="+mn-lt"/>
                          <a:ea typeface="+mn-ea"/>
                          <a:cs typeface="+mn-cs"/>
                        </a:rPr>
                        <a:t> </a:t>
                      </a:r>
                    </a:p>
                    <a:p>
                      <a:r>
                        <a:rPr lang="en-GB" sz="1400" b="1" kern="1200" dirty="0">
                          <a:solidFill>
                            <a:schemeClr val="lt1"/>
                          </a:solidFill>
                          <a:effectLst/>
                          <a:latin typeface="+mn-lt"/>
                          <a:ea typeface="+mn-ea"/>
                          <a:cs typeface="+mn-cs"/>
                        </a:rPr>
                        <a:t>Join: </a:t>
                      </a:r>
                      <a:r>
                        <a:rPr lang="en-GB" sz="1400" u="sng" kern="1200" dirty="0">
                          <a:solidFill>
                            <a:schemeClr val="lt1"/>
                          </a:solidFill>
                          <a:effectLst/>
                          <a:latin typeface="+mn-lt"/>
                          <a:ea typeface="+mn-ea"/>
                          <a:cs typeface="+mn-cs"/>
                          <a:hlinkClick r:id="rId4" tooltip="Meeting join"/>
                        </a:rPr>
                        <a:t>https://teams.microsoft.com/meet/31190744926716?p=xPhvnAyPi0nw3DHZEr</a:t>
                      </a:r>
                      <a:r>
                        <a:rPr lang="en-GB" sz="1400" kern="1200" dirty="0">
                          <a:solidFill>
                            <a:schemeClr val="lt1"/>
                          </a:solidFill>
                          <a:effectLst/>
                          <a:latin typeface="+mn-lt"/>
                          <a:ea typeface="+mn-ea"/>
                          <a:cs typeface="+mn-cs"/>
                        </a:rPr>
                        <a:t> </a:t>
                      </a:r>
                    </a:p>
                    <a:p>
                      <a:r>
                        <a:rPr lang="en-GB" sz="1400" kern="1200" dirty="0">
                          <a:solidFill>
                            <a:schemeClr val="lt1"/>
                          </a:solidFill>
                          <a:effectLst/>
                          <a:latin typeface="+mn-lt"/>
                          <a:ea typeface="+mn-ea"/>
                          <a:cs typeface="+mn-cs"/>
                        </a:rPr>
                        <a:t>Meeting ID: 311 907 449 267 16 </a:t>
                      </a:r>
                    </a:p>
                    <a:p>
                      <a:r>
                        <a:rPr lang="en-GB" sz="1400" kern="1200" dirty="0">
                          <a:solidFill>
                            <a:schemeClr val="lt1"/>
                          </a:solidFill>
                          <a:effectLst/>
                          <a:latin typeface="+mn-lt"/>
                          <a:ea typeface="+mn-ea"/>
                          <a:cs typeface="+mn-cs"/>
                        </a:rPr>
                        <a:t>Passcode: 4Vg2kh7v</a:t>
                      </a:r>
                    </a:p>
                  </a:txBody>
                  <a:tcPr/>
                </a:tc>
                <a:tc>
                  <a:txBody>
                    <a:bodyPr/>
                    <a:lstStyle/>
                    <a:p>
                      <a:r>
                        <a:rPr lang="en-GB" sz="1800" kern="1200" dirty="0">
                          <a:solidFill>
                            <a:schemeClr val="lt1"/>
                          </a:solidFill>
                          <a:effectLst/>
                          <a:latin typeface="+mn-lt"/>
                          <a:ea typeface="+mn-ea"/>
                          <a:cs typeface="+mn-cs"/>
                        </a:rPr>
                        <a:t> </a:t>
                      </a:r>
                      <a:r>
                        <a:rPr lang="en-GB" sz="1400" b="1" kern="1200" dirty="0">
                          <a:solidFill>
                            <a:schemeClr val="lt1"/>
                          </a:solidFill>
                          <a:effectLst/>
                          <a:latin typeface="+mn-lt"/>
                          <a:ea typeface="+mn-ea"/>
                          <a:cs typeface="+mn-cs"/>
                        </a:rPr>
                        <a:t>Microsoft Teams meeting</a:t>
                      </a:r>
                      <a:r>
                        <a:rPr lang="en-GB" sz="1400" kern="1200" dirty="0">
                          <a:solidFill>
                            <a:schemeClr val="lt1"/>
                          </a:solidFill>
                          <a:effectLst/>
                          <a:latin typeface="+mn-lt"/>
                          <a:ea typeface="+mn-ea"/>
                          <a:cs typeface="+mn-cs"/>
                        </a:rPr>
                        <a:t> </a:t>
                      </a:r>
                    </a:p>
                    <a:p>
                      <a:r>
                        <a:rPr lang="en-GB" sz="1400" b="1" kern="1200" dirty="0">
                          <a:solidFill>
                            <a:schemeClr val="lt1"/>
                          </a:solidFill>
                          <a:effectLst/>
                          <a:latin typeface="+mn-lt"/>
                          <a:ea typeface="+mn-ea"/>
                          <a:cs typeface="+mn-cs"/>
                        </a:rPr>
                        <a:t>Join: </a:t>
                      </a:r>
                      <a:r>
                        <a:rPr lang="en-GB" sz="1400" u="sng" kern="1200" dirty="0">
                          <a:solidFill>
                            <a:schemeClr val="lt1"/>
                          </a:solidFill>
                          <a:effectLst/>
                          <a:latin typeface="+mn-lt"/>
                          <a:ea typeface="+mn-ea"/>
                          <a:cs typeface="+mn-cs"/>
                          <a:hlinkClick r:id="rId5" tooltip="Meeting join"/>
                        </a:rPr>
                        <a:t>https://teams.microsoft.com/meet/34085100553358?p=Lhpx1kW4ECfE0l3Afa</a:t>
                      </a:r>
                      <a:r>
                        <a:rPr lang="en-GB" sz="1400" kern="1200" dirty="0">
                          <a:solidFill>
                            <a:schemeClr val="lt1"/>
                          </a:solidFill>
                          <a:effectLst/>
                          <a:latin typeface="+mn-lt"/>
                          <a:ea typeface="+mn-ea"/>
                          <a:cs typeface="+mn-cs"/>
                        </a:rPr>
                        <a:t> </a:t>
                      </a:r>
                    </a:p>
                    <a:p>
                      <a:r>
                        <a:rPr lang="en-GB" sz="1400" kern="1200" dirty="0">
                          <a:solidFill>
                            <a:schemeClr val="lt1"/>
                          </a:solidFill>
                          <a:effectLst/>
                          <a:latin typeface="+mn-lt"/>
                          <a:ea typeface="+mn-ea"/>
                          <a:cs typeface="+mn-cs"/>
                        </a:rPr>
                        <a:t>Meeting ID: 340 851 005 533 58 </a:t>
                      </a:r>
                    </a:p>
                    <a:p>
                      <a:r>
                        <a:rPr lang="en-GB" sz="1400" kern="1200" dirty="0">
                          <a:solidFill>
                            <a:schemeClr val="lt1"/>
                          </a:solidFill>
                          <a:effectLst/>
                          <a:latin typeface="+mn-lt"/>
                          <a:ea typeface="+mn-ea"/>
                          <a:cs typeface="+mn-cs"/>
                        </a:rPr>
                        <a:t>Passcode: Fc3sB9sg </a:t>
                      </a:r>
                    </a:p>
                    <a:p>
                      <a:endParaRPr lang="en-GB" sz="1800" kern="1200" dirty="0">
                        <a:solidFill>
                          <a:schemeClr val="lt1"/>
                        </a:solidFill>
                        <a:effectLst/>
                        <a:latin typeface="+mn-lt"/>
                        <a:ea typeface="+mn-ea"/>
                        <a:cs typeface="+mn-cs"/>
                      </a:endParaRPr>
                    </a:p>
                  </a:txBody>
                  <a:tcPr/>
                </a:tc>
                <a:extLst>
                  <a:ext uri="{0D108BD9-81ED-4DB2-BD59-A6C34878D82A}">
                    <a16:rowId xmlns:a16="http://schemas.microsoft.com/office/drawing/2014/main" val="2781650665"/>
                  </a:ext>
                </a:extLst>
              </a:tr>
              <a:tr h="302405">
                <a:tc>
                  <a:txBody>
                    <a:bodyPr/>
                    <a:lstStyle/>
                    <a:p>
                      <a:r>
                        <a:rPr lang="en-GB" sz="1800" b="1" u="none" kern="1200" dirty="0">
                          <a:solidFill>
                            <a:schemeClr val="bg1"/>
                          </a:solidFill>
                          <a:effectLst/>
                          <a:highlight>
                            <a:srgbClr val="000000"/>
                          </a:highlight>
                          <a:latin typeface="+mn-lt"/>
                          <a:ea typeface="+mn-ea"/>
                          <a:cs typeface="+mn-cs"/>
                        </a:rPr>
                        <a:t>13</a:t>
                      </a:r>
                      <a:r>
                        <a:rPr lang="en-GB" sz="1800" b="1" u="none" kern="1200" baseline="30000" dirty="0">
                          <a:solidFill>
                            <a:schemeClr val="bg1"/>
                          </a:solidFill>
                          <a:effectLst/>
                          <a:highlight>
                            <a:srgbClr val="000000"/>
                          </a:highlight>
                          <a:latin typeface="+mn-lt"/>
                          <a:ea typeface="+mn-ea"/>
                          <a:cs typeface="+mn-cs"/>
                        </a:rPr>
                        <a:t>th</a:t>
                      </a:r>
                      <a:r>
                        <a:rPr lang="en-GB" sz="1800" b="1" u="none" kern="1200" dirty="0">
                          <a:solidFill>
                            <a:schemeClr val="bg1"/>
                          </a:solidFill>
                          <a:effectLst/>
                          <a:highlight>
                            <a:srgbClr val="000000"/>
                          </a:highlight>
                          <a:latin typeface="+mn-lt"/>
                          <a:ea typeface="+mn-ea"/>
                          <a:cs typeface="+mn-cs"/>
                        </a:rPr>
                        <a:t> November 2026 10-11.30 </a:t>
                      </a:r>
                      <a:r>
                        <a:rPr lang="en-GB" sz="1100" b="1" u="none" kern="1200" dirty="0">
                          <a:solidFill>
                            <a:schemeClr val="bg1"/>
                          </a:solidFill>
                          <a:effectLst/>
                          <a:highlight>
                            <a:srgbClr val="000000"/>
                          </a:highlight>
                          <a:latin typeface="+mn-lt"/>
                          <a:ea typeface="+mn-ea"/>
                          <a:cs typeface="+mn-cs"/>
                        </a:rPr>
                        <a:t>(Derian) </a:t>
                      </a:r>
                    </a:p>
                  </a:txBody>
                  <a:tcPr>
                    <a:solidFill>
                      <a:schemeClr val="tx1"/>
                    </a:solidFill>
                  </a:tcPr>
                </a:tc>
                <a:tc>
                  <a:txBody>
                    <a:bodyPr/>
                    <a:lstStyle/>
                    <a:p>
                      <a:endParaRPr lang="en-GB" sz="1800" kern="1200" dirty="0">
                        <a:solidFill>
                          <a:schemeClr val="lt1"/>
                        </a:solidFill>
                        <a:effectLst/>
                        <a:highlight>
                          <a:srgbClr val="000000"/>
                        </a:highlight>
                        <a:latin typeface="+mn-lt"/>
                        <a:ea typeface="+mn-ea"/>
                        <a:cs typeface="+mn-cs"/>
                      </a:endParaRPr>
                    </a:p>
                  </a:txBody>
                  <a:tcPr>
                    <a:solidFill>
                      <a:schemeClr val="tx1"/>
                    </a:solidFill>
                  </a:tcPr>
                </a:tc>
                <a:extLst>
                  <a:ext uri="{0D108BD9-81ED-4DB2-BD59-A6C34878D82A}">
                    <a16:rowId xmlns:a16="http://schemas.microsoft.com/office/drawing/2014/main" val="747237254"/>
                  </a:ext>
                </a:extLst>
              </a:tr>
              <a:tr h="0">
                <a:tc>
                  <a:txBody>
                    <a:bodyPr/>
                    <a:lstStyle/>
                    <a:p>
                      <a:r>
                        <a:rPr lang="en-US" sz="1400" b="1" kern="1200" dirty="0">
                          <a:solidFill>
                            <a:schemeClr val="lt1"/>
                          </a:solidFill>
                          <a:effectLst/>
                          <a:latin typeface="+mn-lt"/>
                          <a:ea typeface="+mn-ea"/>
                          <a:cs typeface="+mn-cs"/>
                        </a:rPr>
                        <a:t>Microsoft Teams meeting</a:t>
                      </a:r>
                      <a:r>
                        <a:rPr lang="en-US" sz="1400" kern="1200" dirty="0">
                          <a:solidFill>
                            <a:schemeClr val="lt1"/>
                          </a:solidFill>
                          <a:effectLst/>
                          <a:latin typeface="+mn-lt"/>
                          <a:ea typeface="+mn-ea"/>
                          <a:cs typeface="+mn-cs"/>
                        </a:rPr>
                        <a:t> </a:t>
                      </a:r>
                      <a:endParaRPr lang="en-GB" sz="1400" kern="1200" dirty="0">
                        <a:solidFill>
                          <a:schemeClr val="lt1"/>
                        </a:solidFill>
                        <a:effectLst/>
                        <a:latin typeface="+mn-lt"/>
                        <a:ea typeface="+mn-ea"/>
                        <a:cs typeface="+mn-cs"/>
                      </a:endParaRPr>
                    </a:p>
                    <a:p>
                      <a:r>
                        <a:rPr lang="en-US" sz="1400" b="1" kern="1200" dirty="0">
                          <a:solidFill>
                            <a:schemeClr val="lt1"/>
                          </a:solidFill>
                          <a:effectLst/>
                          <a:latin typeface="+mn-lt"/>
                          <a:ea typeface="+mn-ea"/>
                          <a:cs typeface="+mn-cs"/>
                        </a:rPr>
                        <a:t>Join: </a:t>
                      </a:r>
                      <a:r>
                        <a:rPr lang="en-US" sz="1400" u="sng" kern="1200" dirty="0">
                          <a:solidFill>
                            <a:schemeClr val="lt1"/>
                          </a:solidFill>
                          <a:effectLst/>
                          <a:latin typeface="+mn-lt"/>
                          <a:ea typeface="+mn-ea"/>
                          <a:cs typeface="+mn-cs"/>
                          <a:hlinkClick r:id="rId6" tooltip="Meeting join"/>
                        </a:rPr>
                        <a:t>https://teams.microsoft.com/meet/34238383544938?p=9s3W6hGbUTJoObPMQv</a:t>
                      </a:r>
                      <a:r>
                        <a:rPr lang="en-US" sz="1400" kern="1200" dirty="0">
                          <a:solidFill>
                            <a:schemeClr val="lt1"/>
                          </a:solidFill>
                          <a:effectLst/>
                          <a:latin typeface="+mn-lt"/>
                          <a:ea typeface="+mn-ea"/>
                          <a:cs typeface="+mn-cs"/>
                        </a:rPr>
                        <a:t> </a:t>
                      </a:r>
                      <a:endParaRPr lang="en-GB" sz="1400" kern="1200" dirty="0">
                        <a:solidFill>
                          <a:schemeClr val="lt1"/>
                        </a:solidFill>
                        <a:effectLst/>
                        <a:latin typeface="+mn-lt"/>
                        <a:ea typeface="+mn-ea"/>
                        <a:cs typeface="+mn-cs"/>
                      </a:endParaRPr>
                    </a:p>
                    <a:p>
                      <a:r>
                        <a:rPr lang="en-US" sz="1400" kern="1200" dirty="0">
                          <a:solidFill>
                            <a:schemeClr val="lt1"/>
                          </a:solidFill>
                          <a:effectLst/>
                          <a:latin typeface="+mn-lt"/>
                          <a:ea typeface="+mn-ea"/>
                          <a:cs typeface="+mn-cs"/>
                        </a:rPr>
                        <a:t>Meeting ID: 342 383 835 449 38 </a:t>
                      </a:r>
                      <a:endParaRPr lang="en-GB" sz="1400" kern="1200" dirty="0">
                        <a:solidFill>
                          <a:schemeClr val="lt1"/>
                        </a:solidFill>
                        <a:effectLst/>
                        <a:latin typeface="+mn-lt"/>
                        <a:ea typeface="+mn-ea"/>
                        <a:cs typeface="+mn-cs"/>
                      </a:endParaRPr>
                    </a:p>
                    <a:p>
                      <a:r>
                        <a:rPr lang="en-US" sz="1400" kern="1200" dirty="0">
                          <a:solidFill>
                            <a:schemeClr val="lt1"/>
                          </a:solidFill>
                          <a:effectLst/>
                          <a:latin typeface="+mn-lt"/>
                          <a:ea typeface="+mn-ea"/>
                          <a:cs typeface="+mn-cs"/>
                        </a:rPr>
                        <a:t>Passcode: Va3Qy9rt </a:t>
                      </a:r>
                      <a:endParaRPr lang="en-GB" sz="1400" kern="1200" dirty="0">
                        <a:solidFill>
                          <a:schemeClr val="lt1"/>
                        </a:solidFill>
                        <a:effectLst/>
                        <a:latin typeface="+mn-lt"/>
                        <a:ea typeface="+mn-ea"/>
                        <a:cs typeface="+mn-cs"/>
                      </a:endParaRPr>
                    </a:p>
                  </a:txBody>
                  <a:tcPr/>
                </a:tc>
                <a:tc>
                  <a:txBody>
                    <a:bodyPr/>
                    <a:lstStyle/>
                    <a:p>
                      <a:endParaRPr lang="en-GB" sz="1800" kern="1200" dirty="0">
                        <a:solidFill>
                          <a:schemeClr val="lt1"/>
                        </a:solidFill>
                        <a:effectLst/>
                        <a:latin typeface="+mn-lt"/>
                        <a:ea typeface="+mn-ea"/>
                        <a:cs typeface="+mn-cs"/>
                      </a:endParaRPr>
                    </a:p>
                  </a:txBody>
                  <a:tcPr/>
                </a:tc>
                <a:extLst>
                  <a:ext uri="{0D108BD9-81ED-4DB2-BD59-A6C34878D82A}">
                    <a16:rowId xmlns:a16="http://schemas.microsoft.com/office/drawing/2014/main" val="1843722652"/>
                  </a:ext>
                </a:extLst>
              </a:tr>
            </a:tbl>
          </a:graphicData>
        </a:graphic>
      </p:graphicFrame>
    </p:spTree>
    <p:extLst>
      <p:ext uri="{BB962C8B-B14F-4D97-AF65-F5344CB8AC3E}">
        <p14:creationId xmlns:p14="http://schemas.microsoft.com/office/powerpoint/2010/main" val="1578481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view_x0020_Date xmlns="28388376-7bae-4e6b-8ce4-c78bac96bfe0" xsi:nil="true"/>
    <_ip_UnifiedCompliancePolicyUIAction xmlns="http://schemas.microsoft.com/sharepoint/v3" xsi:nil="true"/>
    <_ip_UnifiedCompliancePolicyProperties xmlns="http://schemas.microsoft.com/sharepoint/v3" xsi:nil="true"/>
    <TaxCatchAll xmlns="cccaf3ac-2de9-44d4-aa31-54302fceb5f7" xsi:nil="true"/>
    <lcf76f155ced4ddcb4097134ff3c332f xmlns="28388376-7bae-4e6b-8ce4-c78bac96bfe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C2CDAE87D6B9B488573A3296FEBD7B2" ma:contentTypeVersion="53" ma:contentTypeDescription="Create a new document." ma:contentTypeScope="" ma:versionID="5c1d0a61744ca9e538a68cd718d48108">
  <xsd:schema xmlns:xsd="http://www.w3.org/2001/XMLSchema" xmlns:xs="http://www.w3.org/2001/XMLSchema" xmlns:p="http://schemas.microsoft.com/office/2006/metadata/properties" xmlns:ns1="http://schemas.microsoft.com/sharepoint/v3" xmlns:ns2="28388376-7bae-4e6b-8ce4-c78bac96bfe0" xmlns:ns3="73b35fb8-5ca5-47eb-9e3c-cb6ef9e60656" xmlns:ns4="cccaf3ac-2de9-44d4-aa31-54302fceb5f7" targetNamespace="http://schemas.microsoft.com/office/2006/metadata/properties" ma:root="true" ma:fieldsID="495aa23334d77b07c1e1fe8ffef3c68f" ns1:_="" ns2:_="" ns3:_="" ns4:_="">
    <xsd:import namespace="http://schemas.microsoft.com/sharepoint/v3"/>
    <xsd:import namespace="28388376-7bae-4e6b-8ce4-c78bac96bfe0"/>
    <xsd:import namespace="73b35fb8-5ca5-47eb-9e3c-cb6ef9e60656"/>
    <xsd:import namespace="cccaf3ac-2de9-44d4-aa31-54302fceb5f7"/>
    <xsd:element name="properties">
      <xsd:complexType>
        <xsd:sequence>
          <xsd:element name="documentManagement">
            <xsd:complexType>
              <xsd:all>
                <xsd:element ref="ns1:_ip_UnifiedCompliancePolicyProperties" minOccurs="0"/>
                <xsd:element ref="ns1:_ip_UnifiedCompliancePolicyUIAction" minOccurs="0"/>
                <xsd:element ref="ns2:MediaLengthInSeconds" minOccurs="0"/>
                <xsd:element ref="ns3:SharedWithUsers" minOccurs="0"/>
                <xsd:element ref="ns3:SharedWithDetails" minOccurs="0"/>
                <xsd:element ref="ns2:Review_x0020_Date"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388376-7bae-4e6b-8ce4-c78bac96bfe0" elementFormDefault="qualified">
    <xsd:import namespace="http://schemas.microsoft.com/office/2006/documentManagement/types"/>
    <xsd:import namespace="http://schemas.microsoft.com/office/infopath/2007/PartnerControls"/>
    <xsd:element name="MediaLengthInSeconds" ma:index="10" nillable="true" ma:displayName="Length (seconds)" ma:description="" ma:internalName="MediaLengthInSeconds" ma:readOnly="true">
      <xsd:simpleType>
        <xsd:restriction base="dms:Unknown"/>
      </xsd:simpleType>
    </xsd:element>
    <xsd:element name="Review_x0020_Date" ma:index="13" nillable="true" ma:displayName="Review date" ma:indexed="true" ma:internalName="Review_x0020_Dat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43b0bdb-28a8-4814-9fb9-624c17c095f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b35fb8-5ca5-47eb-9e3c-cb6ef9e60656"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caf3ac-2de9-44d4-aa31-54302fceb5f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9e7aeeb-8726-425c-a44d-bacd1678f60f}" ma:internalName="TaxCatchAll" ma:showField="CatchAllData" ma:web="0a56483d-a880-4a60-be9b-4a1713a4b0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C49743-D876-49FA-8EA9-CF94F1E92BA1}">
  <ds:schemaRefs>
    <ds:schemaRef ds:uri="http://schemas.microsoft.com/office/2006/metadata/properties"/>
    <ds:schemaRef ds:uri="http://schemas.microsoft.com/office/infopath/2007/PartnerControls"/>
    <ds:schemaRef ds:uri="28388376-7bae-4e6b-8ce4-c78bac96bfe0"/>
    <ds:schemaRef ds:uri="http://schemas.microsoft.com/sharepoint/v3"/>
    <ds:schemaRef ds:uri="cccaf3ac-2de9-44d4-aa31-54302fceb5f7"/>
  </ds:schemaRefs>
</ds:datastoreItem>
</file>

<file path=customXml/itemProps2.xml><?xml version="1.0" encoding="utf-8"?>
<ds:datastoreItem xmlns:ds="http://schemas.openxmlformats.org/officeDocument/2006/customXml" ds:itemID="{1F4B8576-027F-46C4-99D6-9FCC47B491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8388376-7bae-4e6b-8ce4-c78bac96bfe0"/>
    <ds:schemaRef ds:uri="73b35fb8-5ca5-47eb-9e3c-cb6ef9e60656"/>
    <ds:schemaRef ds:uri="cccaf3ac-2de9-44d4-aa31-54302fceb5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8F8A2CB-17AC-4734-B3E7-BF0FED01537C}">
  <ds:schemaRefs>
    <ds:schemaRef ds:uri="http://schemas.microsoft.com/sharepoint/v3/contenttype/forms"/>
  </ds:schemaRefs>
</ds:datastoreItem>
</file>

<file path=docMetadata/LabelInfo.xml><?xml version="1.0" encoding="utf-8"?>
<clbl:labelList xmlns:clbl="http://schemas.microsoft.com/office/2020/mipLabelMetadata">
  <clbl:label id="{27363bd3-2478-45c6-9340-22e98568dec5}" enabled="1" method="Standard" siteId="{22a817db-f950-47e3-b3d3-0395a2011240}" contentBits="0" removed="0"/>
</clbl:labelList>
</file>

<file path=docProps/app.xml><?xml version="1.0" encoding="utf-8"?>
<Properties xmlns="http://schemas.openxmlformats.org/officeDocument/2006/extended-properties" xmlns:vt="http://schemas.openxmlformats.org/officeDocument/2006/docPropsVTypes">
  <TotalTime>184</TotalTime>
  <Words>414</Words>
  <Application>Microsoft Office PowerPoint</Application>
  <PresentationFormat>Widescreen</PresentationFormat>
  <Paragraphs>37</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Advance Care Plan Awareness Sessions for Babies, Children and Young People</vt:lpstr>
      <vt:lpstr>2026 Dates – There is no need to book, just join via the links below.  </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 Care Plan Awareness Sessions for Babies, Children and Young People</dc:title>
  <dc:creator>Michelle Davies</dc:creator>
  <cp:lastModifiedBy>Lynne Partington</cp:lastModifiedBy>
  <cp:revision>4</cp:revision>
  <dcterms:created xsi:type="dcterms:W3CDTF">2024-08-02T10:31:28Z</dcterms:created>
  <dcterms:modified xsi:type="dcterms:W3CDTF">2026-09-16T15:59:53Z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0x0101008C2CDAE87D6B9B488573A3296FEBD7B2</vt:lpwstr>
  </property>
</Properties>
</file>